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0" r:id="rId2"/>
    <p:sldId id="262" r:id="rId3"/>
    <p:sldId id="266" r:id="rId4"/>
    <p:sldId id="265" r:id="rId5"/>
    <p:sldId id="268" r:id="rId6"/>
    <p:sldId id="269" r:id="rId7"/>
    <p:sldId id="25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8C10-0401-4CAF-A042-B4B7456BAAA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5BF0-9664-4D18-AFC3-08E72F41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5BF0-9664-4D18-AFC3-08E72F4151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2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5BF0-9664-4D18-AFC3-08E72F4151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4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/>
        </p:nvSpPr>
        <p:spPr>
          <a:xfrm>
            <a:off x="251520" y="548680"/>
            <a:ext cx="5832648" cy="258306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u="sng" spc="100" dirty="0" smtClean="0">
                <a:solidFill>
                  <a:srgbClr val="FF0000"/>
                </a:solidFill>
              </a:rPr>
              <a:t>Вирусный гепатит С </a:t>
            </a:r>
            <a:r>
              <a:rPr lang="ru-RU" sz="2300" dirty="0" smtClean="0"/>
              <a:t>– это инфекционная болезнь человека вирусной этиологии с преимущественным поражением печени с частым переходом в хроническую форму и возможным исходом в цирроз печени и гепатоцеллюлярную карциному.</a:t>
            </a:r>
          </a:p>
          <a:p>
            <a:r>
              <a:rPr lang="ru-RU" sz="2300" b="1" u="sng" spc="100" dirty="0" smtClean="0">
                <a:solidFill>
                  <a:srgbClr val="FF0000"/>
                </a:solidFill>
              </a:rPr>
              <a:t>Хронический вирусный гепатит С </a:t>
            </a:r>
            <a:r>
              <a:rPr lang="ru-RU" sz="2300" dirty="0" smtClean="0"/>
              <a:t>– хроническое воспалительное заболевание (в течение более 6 мес.) с преимущественным поражением ткани печени вследствие инфицирования вирусом гепатита С </a:t>
            </a:r>
            <a:r>
              <a:rPr lang="en-US" sz="2300" dirty="0" smtClean="0"/>
              <a:t>(HCV)</a:t>
            </a:r>
            <a:r>
              <a:rPr lang="ru-RU" sz="2300" dirty="0" smtClean="0"/>
              <a:t>.</a:t>
            </a:r>
          </a:p>
          <a:p>
            <a:pPr algn="r"/>
            <a:endParaRPr lang="ru-RU" sz="2000" dirty="0"/>
          </a:p>
        </p:txBody>
      </p:sp>
      <p:pic>
        <p:nvPicPr>
          <p:cNvPr id="6" name="Picture 2" descr="https://avatars.mds.yandex.net/i?id=64829c2b02e23acbca8f19a25433d1eb21c2c65e-828200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3637" r="5827" b="42505"/>
          <a:stretch/>
        </p:blipFill>
        <p:spPr bwMode="auto">
          <a:xfrm>
            <a:off x="138077" y="4005064"/>
            <a:ext cx="40876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i?id=7114d54247697239154dcec24f3db69593265be7-8496275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010" r="9275" b="2685"/>
          <a:stretch/>
        </p:blipFill>
        <p:spPr bwMode="auto">
          <a:xfrm>
            <a:off x="4306786" y="2717182"/>
            <a:ext cx="4648821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i?id=d5347efde633c37fea6d35dc6deec301-4937707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4350"/>
          <a:stretch/>
        </p:blipFill>
        <p:spPr bwMode="auto">
          <a:xfrm>
            <a:off x="6185726" y="188640"/>
            <a:ext cx="27550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323838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00" b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sz="300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Вирусный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гепатит С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4" descr="https://avatars.mds.yandex.net/i?id=2a0000017a0a3ddc3996f7c3442551649d2e-4243773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r="18900"/>
          <a:stretch/>
        </p:blipFill>
        <p:spPr bwMode="auto">
          <a:xfrm>
            <a:off x="1907704" y="2717182"/>
            <a:ext cx="1341164" cy="12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673706" y="116632"/>
            <a:ext cx="8106072" cy="35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150" dirty="0" smtClean="0">
                <a:solidFill>
                  <a:schemeClr val="bg2">
                    <a:lumMod val="25000"/>
                  </a:schemeClr>
                </a:solidFill>
              </a:rPr>
              <a:t>Заболеваемость гепатитом С в Российской Федерации за 2011-2021 гг.</a:t>
            </a:r>
            <a:endParaRPr lang="ru-RU" sz="1800" b="1" spc="15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b="3586"/>
          <a:stretch/>
        </p:blipFill>
        <p:spPr bwMode="auto">
          <a:xfrm>
            <a:off x="51039" y="3501008"/>
            <a:ext cx="66383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858" y="2542095"/>
            <a:ext cx="2018928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Динамика заболеваемости  острым ВГС и среди детей до 18 лет в РФ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313_01\Desktop\Скриншотер\Скриншот 13-02-2023 1322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5110"/>
          <a:stretch/>
        </p:blipFill>
        <p:spPr bwMode="auto">
          <a:xfrm>
            <a:off x="2457910" y="620688"/>
            <a:ext cx="6468455" cy="2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04248" y="3140968"/>
            <a:ext cx="2174134" cy="10405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Динамика заболеваемости  хроническим ВГС и среди детей до 18 лет в РФ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7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47a090c057f5e5a38dfddd9230630ab40a9130ee-831048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5562" b="6534"/>
          <a:stretch/>
        </p:blipFill>
        <p:spPr bwMode="auto">
          <a:xfrm>
            <a:off x="125822" y="149893"/>
            <a:ext cx="3548839" cy="26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/>
        </p:nvSpPr>
        <p:spPr>
          <a:xfrm>
            <a:off x="4716016" y="4277567"/>
            <a:ext cx="3996444" cy="257081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Источник инфекции – </a:t>
            </a:r>
            <a:r>
              <a:rPr lang="ru-RU" b="1" u="sng" dirty="0" smtClean="0"/>
              <a:t>человек</a:t>
            </a:r>
            <a:r>
              <a:rPr lang="ru-RU" dirty="0" smtClean="0"/>
              <a:t>, инфицированный вирусом гепатита С (основное эпидемиологическое значение имеют не выявленные лица с бессимптомным течением острой или хронической формы течения).</a:t>
            </a:r>
          </a:p>
          <a:p>
            <a:r>
              <a:rPr lang="ru-RU" dirty="0" smtClean="0"/>
              <a:t>Инкубационный период при вирусном гепатите С составляет </a:t>
            </a:r>
            <a:r>
              <a:rPr lang="ru-RU" b="1" u="sng" dirty="0" smtClean="0"/>
              <a:t>от 14 до 180 дней</a:t>
            </a:r>
            <a:r>
              <a:rPr lang="ru-RU" dirty="0" smtClean="0"/>
              <a:t> (в среднем 6-8 недель).</a:t>
            </a:r>
            <a:endParaRPr lang="ru-RU" dirty="0"/>
          </a:p>
        </p:txBody>
      </p:sp>
      <p:pic>
        <p:nvPicPr>
          <p:cNvPr id="6" name="Picture 2" descr="https://avatars.mds.yandex.net/i?id=8ff19f55dc021d7626d2ada88caf8fbe-4492191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1071" r="9713" b="7953"/>
          <a:stretch/>
        </p:blipFill>
        <p:spPr bwMode="auto">
          <a:xfrm>
            <a:off x="3779912" y="97157"/>
            <a:ext cx="5262553" cy="40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i?id=e7c1bb7b7405b8c1bf229e8242073c84-2362775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3944" r="2499" b="6421"/>
          <a:stretch/>
        </p:blipFill>
        <p:spPr bwMode="auto">
          <a:xfrm>
            <a:off x="157384" y="3650951"/>
            <a:ext cx="4227184" cy="30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81aebccc46bff3788c539cec573aa39810a943fb-776182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5399" r="7760" b="19737"/>
          <a:stretch/>
        </p:blipFill>
        <p:spPr bwMode="auto">
          <a:xfrm>
            <a:off x="179512" y="158290"/>
            <a:ext cx="4625174" cy="29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ae96f3171a64c0ed5e8d95467e0b68c431fa0d65-7742796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236" r="2082" b="1991"/>
          <a:stretch/>
        </p:blipFill>
        <p:spPr bwMode="auto">
          <a:xfrm>
            <a:off x="3707904" y="2922226"/>
            <a:ext cx="5292096" cy="37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i?id=121f64c600afb356786171bb0c1ee5ba-435295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48" y="327749"/>
            <a:ext cx="3593120" cy="20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3214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1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bdb0c5c49edf76c35f5fb56a5b246488ef6d8c05-832469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3357" r="4542" b="4689"/>
          <a:stretch/>
        </p:blipFill>
        <p:spPr bwMode="auto">
          <a:xfrm>
            <a:off x="266431" y="188640"/>
            <a:ext cx="5004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vatars.mds.yandex.net/i?id=a9e2c50d0d83e38bd34abe04562d0efc56239ff6-376043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1514" r="6177" b="14081"/>
          <a:stretch/>
        </p:blipFill>
        <p:spPr bwMode="auto">
          <a:xfrm>
            <a:off x="3779912" y="3595270"/>
            <a:ext cx="5092954" cy="31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avatars.mds.yandex.net/i?id=390c6e3f31d3807fd8210467519c2ce4f3377144-565619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42" y="620688"/>
            <a:ext cx="334837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avatars.mds.yandex.net/i?id=f4f6cfa80c89a0fadce5f211765d6ce0084cd646-815209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490484" cy="23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4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f83e08834469d0811323af8b70b39d058a9fc479-7978669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3796" r="5131" b="20094"/>
          <a:stretch/>
        </p:blipFill>
        <p:spPr bwMode="auto">
          <a:xfrm>
            <a:off x="238266" y="144000"/>
            <a:ext cx="57849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vatars.mds.yandex.net/i?id=23390cb943422fe4e51b455612452e39-524858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017" r="5476" b="9502"/>
          <a:stretch/>
        </p:blipFill>
        <p:spPr bwMode="auto">
          <a:xfrm>
            <a:off x="4377117" y="3429000"/>
            <a:ext cx="4572056" cy="32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fb1adadc664f498adb39bb875cca6fc2b61b2c0e-826337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26" y="404664"/>
            <a:ext cx="25922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avatars.mds.yandex.net/i?id=5abc8670d1db69221d5dd224958b233980cb5ced-820950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1" y="3940122"/>
            <a:ext cx="3987939" cy="26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4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0394e4b42f767e17d8198dd230daaaf362a4a931-83662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089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09bff7fad87d5fb1fa3d322f5d6bdb85b75fe43a-68984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1" y="79760"/>
            <a:ext cx="8011665" cy="54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>
          <a:xfrm>
            <a:off x="1547664" y="5661248"/>
            <a:ext cx="5184576" cy="1038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Будьте здоровы!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Берегите себя и своих близких!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810"/>
          <a:stretch/>
        </p:blipFill>
        <p:spPr bwMode="auto">
          <a:xfrm>
            <a:off x="6876256" y="5230863"/>
            <a:ext cx="2120943" cy="15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03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7F7F7F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156</Words>
  <Application>Microsoft Office PowerPoint</Application>
  <PresentationFormat>Экран (4:3)</PresentationFormat>
  <Paragraphs>13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cp:lastPrinted>2023-02-28T11:58:09Z</cp:lastPrinted>
  <dcterms:created xsi:type="dcterms:W3CDTF">2023-01-26T18:41:49Z</dcterms:created>
  <dcterms:modified xsi:type="dcterms:W3CDTF">2023-02-28T12:00:15Z</dcterms:modified>
</cp:coreProperties>
</file>